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4"/>
  </p:notesMasterIdLst>
  <p:handoutMasterIdLst>
    <p:handoutMasterId r:id="rId15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14E4BEC-617D-430B-858A-4D09987E5831}" type="datetimeFigureOut">
              <a:rPr lang="en-US" smtClean="0"/>
              <a:pPr/>
              <a:t>7/19/2010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E0FDAA5-D975-4565-8684-C880512BEF7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D70A903-7771-49FE-BEFE-B20F0CC7FEFC}" type="datetimeFigureOut">
              <a:rPr lang="en-US" smtClean="0"/>
              <a:pPr/>
              <a:t>7/19/2010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2D49D7E-308D-4BF0-950E-1FA60AEF2F4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Events</a:t>
            </a:r>
            <a:r>
              <a:rPr lang="en-US" baseline="0" dirty="0" smtClean="0"/>
              <a:t> in red don’t seem to relate to American history/literature.  Ask students why they think this event is </a:t>
            </a:r>
            <a:r>
              <a:rPr lang="en-US" baseline="0" smtClean="0"/>
              <a:t>being included. 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D49D7E-308D-4BF0-950E-1FA60AEF2F4E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Rounded Rectangle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BDECFE-AE13-4736-B1CA-BC62337F4C92}" type="datetimeFigureOut">
              <a:rPr lang="en-US" smtClean="0"/>
              <a:pPr/>
              <a:t>7/19/2010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F5155CEE-BA1D-409C-A2E4-0D0CEDE3CAE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BDECFE-AE13-4736-B1CA-BC62337F4C92}" type="datetimeFigureOut">
              <a:rPr lang="en-US" smtClean="0"/>
              <a:pPr/>
              <a:t>7/19/2010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155CEE-BA1D-409C-A2E4-0D0CEDE3CAE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BDECFE-AE13-4736-B1CA-BC62337F4C92}" type="datetimeFigureOut">
              <a:rPr lang="en-US" smtClean="0"/>
              <a:pPr/>
              <a:t>7/19/2010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155CEE-BA1D-409C-A2E4-0D0CEDE3CAE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BDECFE-AE13-4736-B1CA-BC62337F4C92}" type="datetimeFigureOut">
              <a:rPr lang="en-US" smtClean="0"/>
              <a:pPr/>
              <a:t>7/19/2010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155CEE-BA1D-409C-A2E4-0D0CEDE3CAE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Rounded Rectangle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BDECFE-AE13-4736-B1CA-BC62337F4C92}" type="datetimeFigureOut">
              <a:rPr lang="en-US" smtClean="0"/>
              <a:pPr/>
              <a:t>7/19/2010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F5155CEE-BA1D-409C-A2E4-0D0CEDE3CAE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BDECFE-AE13-4736-B1CA-BC62337F4C92}" type="datetimeFigureOut">
              <a:rPr lang="en-US" smtClean="0"/>
              <a:pPr/>
              <a:t>7/19/2010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155CEE-BA1D-409C-A2E4-0D0CEDE3CAE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BDECFE-AE13-4736-B1CA-BC62337F4C92}" type="datetimeFigureOut">
              <a:rPr lang="en-US" smtClean="0"/>
              <a:pPr/>
              <a:t>7/19/2010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155CEE-BA1D-409C-A2E4-0D0CEDE3CAE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BDECFE-AE13-4736-B1CA-BC62337F4C92}" type="datetimeFigureOut">
              <a:rPr lang="en-US" smtClean="0"/>
              <a:pPr/>
              <a:t>7/19/2010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155CEE-BA1D-409C-A2E4-0D0CEDE3CAE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BDECFE-AE13-4736-B1CA-BC62337F4C92}" type="datetimeFigureOut">
              <a:rPr lang="en-US" smtClean="0"/>
              <a:pPr/>
              <a:t>7/19/2010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155CEE-BA1D-409C-A2E4-0D0CEDE3CAE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BDECFE-AE13-4736-B1CA-BC62337F4C92}" type="datetimeFigureOut">
              <a:rPr lang="en-US" smtClean="0"/>
              <a:pPr/>
              <a:t>7/19/2010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155CEE-BA1D-409C-A2E4-0D0CEDE3CAE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BDECFE-AE13-4736-B1CA-BC62337F4C92}" type="datetimeFigureOut">
              <a:rPr lang="en-US" smtClean="0"/>
              <a:pPr/>
              <a:t>7/19/2010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F5155CEE-BA1D-409C-A2E4-0D0CEDE3CAE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1CBDECFE-AE13-4736-B1CA-BC62337F4C92}" type="datetimeFigureOut">
              <a:rPr lang="en-US" smtClean="0"/>
              <a:pPr/>
              <a:t>7/19/2010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F5155CEE-BA1D-409C-A2E4-0D0CEDE3CAE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This information will be on your quiz on </a:t>
            </a:r>
            <a:r>
              <a:rPr lang="en-US" dirty="0" smtClean="0">
                <a:solidFill>
                  <a:srgbClr val="FF0000"/>
                </a:solidFill>
              </a:rPr>
              <a:t>Friday</a:t>
            </a:r>
            <a:r>
              <a:rPr lang="en-US" dirty="0" smtClean="0"/>
              <a:t>!! Take notes if necessary. 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Major Historical Events That Influenced American Literature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381000"/>
            <a:ext cx="7772400" cy="808038"/>
          </a:xfrm>
        </p:spPr>
        <p:txBody>
          <a:bodyPr>
            <a:normAutofit/>
          </a:bodyPr>
          <a:lstStyle/>
          <a:p>
            <a:pPr algn="ctr"/>
            <a:r>
              <a:rPr lang="en-US" dirty="0" smtClean="0"/>
              <a:t>1900-1930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1903: Wright Brothers fly airplane.</a:t>
            </a:r>
          </a:p>
          <a:p>
            <a:r>
              <a:rPr lang="en-US" dirty="0" smtClean="0"/>
              <a:t>1908: Ford builds first Model T.</a:t>
            </a:r>
          </a:p>
          <a:p>
            <a:r>
              <a:rPr lang="en-US" dirty="0" smtClean="0"/>
              <a:t>1917: US enters WWI.</a:t>
            </a:r>
          </a:p>
          <a:p>
            <a:r>
              <a:rPr lang="en-US" dirty="0" smtClean="0"/>
              <a:t>1918: Worldwide flu epidemic kills about 20 million people (not Edward, though – he becomes a vampire.) </a:t>
            </a:r>
          </a:p>
          <a:p>
            <a:r>
              <a:rPr lang="en-US" dirty="0" smtClean="0"/>
              <a:t>1920: Women gain right to vote.</a:t>
            </a:r>
          </a:p>
          <a:p>
            <a:r>
              <a:rPr lang="en-US" dirty="0" smtClean="0"/>
              <a:t>1925: F. Scott Fitzgerald publishes </a:t>
            </a:r>
            <a:r>
              <a:rPr lang="en-US" i="1" dirty="0" smtClean="0"/>
              <a:t>Great Gatsby.</a:t>
            </a:r>
          </a:p>
          <a:p>
            <a:r>
              <a:rPr lang="en-US" dirty="0" smtClean="0"/>
              <a:t>1929: Stock market crash. </a:t>
            </a:r>
          </a:p>
          <a:p>
            <a:endParaRPr lang="en-US" dirty="0"/>
          </a:p>
        </p:txBody>
      </p:sp>
      <p:pic>
        <p:nvPicPr>
          <p:cNvPr id="4" name="Picture 3" descr="250px-EdwardCulle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477000" y="457200"/>
            <a:ext cx="2057400" cy="2238451"/>
          </a:xfrm>
          <a:prstGeom prst="rect">
            <a:avLst/>
          </a:prstGeom>
        </p:spPr>
      </p:pic>
      <p:pic>
        <p:nvPicPr>
          <p:cNvPr id="9218" name="Picture 2" descr="C:\Users\Kate\AppData\Local\Microsoft\Windows\Temporary Internet Files\Content.IE5\ILHZ04G4\MC900238947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62200" y="5562600"/>
            <a:ext cx="1854403" cy="104790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381000"/>
            <a:ext cx="7772400" cy="808038"/>
          </a:xfrm>
        </p:spPr>
        <p:txBody>
          <a:bodyPr/>
          <a:lstStyle/>
          <a:p>
            <a:pPr algn="ctr"/>
            <a:r>
              <a:rPr lang="en-US" dirty="0" smtClean="0"/>
              <a:t>1930-1945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762000" y="1219200"/>
            <a:ext cx="7772400" cy="5105400"/>
          </a:xfrm>
        </p:spPr>
        <p:txBody>
          <a:bodyPr>
            <a:normAutofit lnSpcReduction="10000"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1933: Germany – Hitler becomes German chancellor. </a:t>
            </a:r>
          </a:p>
          <a:p>
            <a:r>
              <a:rPr lang="en-US" dirty="0" smtClean="0"/>
              <a:t>1933: Roosevelt (and Congress) pass New Deal laws.</a:t>
            </a:r>
          </a:p>
          <a:p>
            <a:r>
              <a:rPr lang="en-US" dirty="0" smtClean="0"/>
              <a:t>1939: </a:t>
            </a:r>
            <a:r>
              <a:rPr lang="en-US" i="1" dirty="0" smtClean="0"/>
              <a:t>Wizard of Oz </a:t>
            </a:r>
            <a:r>
              <a:rPr lang="en-US" dirty="0" smtClean="0"/>
              <a:t>and </a:t>
            </a:r>
            <a:r>
              <a:rPr lang="en-US" i="1" dirty="0" smtClean="0"/>
              <a:t>Gone With the Wind </a:t>
            </a:r>
            <a:r>
              <a:rPr lang="en-US" dirty="0" smtClean="0"/>
              <a:t>appear in movie theaters.</a:t>
            </a:r>
          </a:p>
          <a:p>
            <a:r>
              <a:rPr lang="en-US" dirty="0" smtClean="0"/>
              <a:t>1939: WWII begins in Poland.</a:t>
            </a:r>
          </a:p>
          <a:p>
            <a:r>
              <a:rPr lang="en-US" dirty="0" smtClean="0"/>
              <a:t>1941: US joins WWII after bombing of Pearl Harbor. </a:t>
            </a:r>
          </a:p>
          <a:p>
            <a:r>
              <a:rPr lang="en-US" dirty="0" smtClean="0"/>
              <a:t>1945: Atom bombs dropped on Hiroshima and Nagasaki. </a:t>
            </a:r>
          </a:p>
          <a:p>
            <a:r>
              <a:rPr lang="en-US" dirty="0" smtClean="0"/>
              <a:t>1945: WWII ends. </a:t>
            </a:r>
          </a:p>
          <a:p>
            <a:pPr>
              <a:buNone/>
            </a:pPr>
            <a:endParaRPr lang="en-US" dirty="0" smtClean="0"/>
          </a:p>
        </p:txBody>
      </p:sp>
      <p:pic>
        <p:nvPicPr>
          <p:cNvPr id="10242" name="Picture 2" descr="C:\Users\Kate\AppData\Local\Microsoft\Windows\Temporary Internet Files\Content.IE5\U09MNW72\MC900078627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91200" y="5257800"/>
            <a:ext cx="1371600" cy="134716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304800"/>
            <a:ext cx="7772400" cy="884238"/>
          </a:xfrm>
        </p:spPr>
        <p:txBody>
          <a:bodyPr/>
          <a:lstStyle/>
          <a:p>
            <a:pPr algn="ctr"/>
            <a:r>
              <a:rPr lang="en-US" dirty="0" smtClean="0"/>
              <a:t>1945-Now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914400" y="1219200"/>
            <a:ext cx="7772400" cy="5105400"/>
          </a:xfrm>
        </p:spPr>
        <p:txBody>
          <a:bodyPr>
            <a:normAutofit lnSpcReduction="10000"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1948: UN establishes state of Israel. </a:t>
            </a:r>
          </a:p>
          <a:p>
            <a:r>
              <a:rPr lang="en-US" dirty="0" smtClean="0"/>
              <a:t>1954: Supreme Court rules public school segregation unconstitutional. </a:t>
            </a:r>
          </a:p>
          <a:p>
            <a:r>
              <a:rPr lang="en-US" dirty="0" smtClean="0"/>
              <a:t>1963: JFK assassinated.</a:t>
            </a:r>
          </a:p>
          <a:p>
            <a:r>
              <a:rPr lang="en-US" dirty="0" smtClean="0"/>
              <a:t>1968: MLK Jr. murdered in Memphis, TN.</a:t>
            </a:r>
          </a:p>
          <a:p>
            <a:r>
              <a:rPr lang="en-US" dirty="0" smtClean="0"/>
              <a:t>1972: Last US troops leave Vietnam.</a:t>
            </a:r>
          </a:p>
          <a:p>
            <a:r>
              <a:rPr lang="en-US" dirty="0" smtClean="0"/>
              <a:t>1987: Reagan signs INF treaty, banning short- and medium-range nuclear missiles.</a:t>
            </a:r>
          </a:p>
          <a:p>
            <a:r>
              <a:rPr lang="en-US" dirty="0" smtClean="0"/>
              <a:t>1990: Congress passes Americans with Disabilities Act. </a:t>
            </a:r>
          </a:p>
          <a:p>
            <a:r>
              <a:rPr lang="en-US" dirty="0" smtClean="0"/>
              <a:t>1991: Gulf War </a:t>
            </a:r>
          </a:p>
          <a:p>
            <a:r>
              <a:rPr lang="en-US" dirty="0" smtClean="0"/>
              <a:t>2001: September 11, 2001 </a:t>
            </a:r>
          </a:p>
          <a:p>
            <a:endParaRPr lang="en-US" dirty="0"/>
          </a:p>
        </p:txBody>
      </p:sp>
      <p:pic>
        <p:nvPicPr>
          <p:cNvPr id="4" name="Picture 3" descr="recipe_100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239000" y="4648200"/>
            <a:ext cx="1524000" cy="1905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1400s and 1500s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914400" y="1828800"/>
            <a:ext cx="7772400" cy="4572000"/>
          </a:xfrm>
        </p:spPr>
        <p:txBody>
          <a:bodyPr/>
          <a:lstStyle/>
          <a:p>
            <a:r>
              <a:rPr lang="en-US" dirty="0" smtClean="0"/>
              <a:t>1492: Columbus lands in the Bahamas.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1499: 20,000 in England die in plague. </a:t>
            </a:r>
          </a:p>
          <a:p>
            <a:r>
              <a:rPr lang="en-US" dirty="0" smtClean="0"/>
              <a:t>1513: Juan Ponce de Leon lands on the FL peninsula.</a:t>
            </a:r>
          </a:p>
          <a:p>
            <a:r>
              <a:rPr lang="en-US" dirty="0" smtClean="0"/>
              <a:t>1565: St Augustine, FL – First permanent settlement in the U.S.</a:t>
            </a:r>
          </a:p>
          <a:p>
            <a:r>
              <a:rPr lang="en-US" dirty="0" smtClean="0"/>
              <a:t>1590: Iroquois Confederacy established to stop warfare among the Five Nations. 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1026" name="Picture 2" descr="C:\Users\Kate\AppData\Local\Microsoft\Windows\Temporary Internet Files\Content.IE5\U09MNW72\MC900232433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91400" y="533400"/>
            <a:ext cx="1300681" cy="18619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304800"/>
            <a:ext cx="7772400" cy="808038"/>
          </a:xfrm>
        </p:spPr>
        <p:txBody>
          <a:bodyPr/>
          <a:lstStyle/>
          <a:p>
            <a:pPr algn="ctr"/>
            <a:r>
              <a:rPr lang="en-US" dirty="0" smtClean="0"/>
              <a:t>1600s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85800" y="1066800"/>
            <a:ext cx="7772400" cy="5334000"/>
          </a:xfrm>
        </p:spPr>
        <p:txBody>
          <a:bodyPr>
            <a:normAutofit/>
          </a:bodyPr>
          <a:lstStyle/>
          <a:p>
            <a:r>
              <a:rPr lang="en-US" dirty="0" smtClean="0"/>
              <a:t>1607: First permanent English settlement at Jamestown, VA.</a:t>
            </a:r>
          </a:p>
          <a:p>
            <a:r>
              <a:rPr lang="en-US" dirty="0" smtClean="0"/>
              <a:t>1620: Pilgrims land at Plymouth, MA.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1630: Japan – All Europeans expelled. </a:t>
            </a:r>
          </a:p>
          <a:p>
            <a:r>
              <a:rPr lang="en-US" dirty="0" smtClean="0"/>
              <a:t>1639: First printing press in English-speaking North America arrives in MA. 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1642: England – Civil War Begins </a:t>
            </a:r>
          </a:p>
          <a:p>
            <a:r>
              <a:rPr lang="en-US" dirty="0" smtClean="0"/>
              <a:t>1647: MA establishes free public schools.</a:t>
            </a:r>
          </a:p>
          <a:p>
            <a:r>
              <a:rPr lang="en-US" dirty="0" smtClean="0"/>
              <a:t>1650: Anne Bradstreet publishes a collection of poems in England.</a:t>
            </a:r>
          </a:p>
          <a:p>
            <a:endParaRPr lang="en-US" dirty="0"/>
          </a:p>
        </p:txBody>
      </p:sp>
      <p:pic>
        <p:nvPicPr>
          <p:cNvPr id="2050" name="Picture 2" descr="C:\Users\Kate\AppData\Local\Microsoft\Windows\Temporary Internet Files\Content.IE5\ILHZ04G4\MC900410683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48400" y="5105400"/>
            <a:ext cx="2297317" cy="160548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0"/>
            <a:ext cx="7772400" cy="1143000"/>
          </a:xfrm>
        </p:spPr>
        <p:txBody>
          <a:bodyPr/>
          <a:lstStyle/>
          <a:p>
            <a:pPr algn="ctr"/>
            <a:r>
              <a:rPr lang="en-US" dirty="0" smtClean="0"/>
              <a:t>1600s (Cont.)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914400" y="1600200"/>
            <a:ext cx="7772400" cy="4572000"/>
          </a:xfrm>
        </p:spPr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1652: South Africa – First Dutch settlers arrive. 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1667: England – Milton publishes </a:t>
            </a:r>
            <a:r>
              <a:rPr lang="en-US" i="1" dirty="0" smtClean="0">
                <a:solidFill>
                  <a:srgbClr val="FF0000"/>
                </a:solidFill>
              </a:rPr>
              <a:t>Paradise Lost</a:t>
            </a:r>
            <a:endParaRPr lang="en-US" dirty="0" smtClean="0">
              <a:solidFill>
                <a:srgbClr val="FF0000"/>
              </a:solidFill>
            </a:endParaRPr>
          </a:p>
          <a:p>
            <a:r>
              <a:rPr lang="en-US" dirty="0" smtClean="0"/>
              <a:t>1675: King Philip, chief of the </a:t>
            </a:r>
            <a:r>
              <a:rPr lang="en-US" dirty="0" err="1" smtClean="0"/>
              <a:t>Wampanoags</a:t>
            </a:r>
            <a:r>
              <a:rPr lang="en-US" dirty="0" smtClean="0"/>
              <a:t>, begins raiding New England Frontier towns.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1683: China – All ports opened to foreign trade. </a:t>
            </a:r>
          </a:p>
          <a:p>
            <a:r>
              <a:rPr lang="en-US" dirty="0" smtClean="0"/>
              <a:t>1692: Salem witchcraft trials result in the execution of twenty people. </a:t>
            </a:r>
          </a:p>
          <a:p>
            <a:endParaRPr lang="en-US" dirty="0"/>
          </a:p>
        </p:txBody>
      </p:sp>
      <p:pic>
        <p:nvPicPr>
          <p:cNvPr id="3074" name="Picture 2" descr="C:\Users\Kate\AppData\Local\Microsoft\Windows\Temporary Internet Files\Content.IE5\9EJJD7D5\MC900355873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33600" y="4724400"/>
            <a:ext cx="1484071" cy="182971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609600"/>
            <a:ext cx="7772400" cy="884238"/>
          </a:xfrm>
        </p:spPr>
        <p:txBody>
          <a:bodyPr/>
          <a:lstStyle/>
          <a:p>
            <a:pPr algn="ctr"/>
            <a:r>
              <a:rPr lang="en-US" dirty="0" smtClean="0"/>
              <a:t>1700s (Before Revolution)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914400" y="1828800"/>
            <a:ext cx="7772400" cy="4572000"/>
          </a:xfrm>
        </p:spPr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1702: England – First daily newspaper published</a:t>
            </a:r>
          </a:p>
          <a:p>
            <a:r>
              <a:rPr lang="en-US" dirty="0" smtClean="0"/>
              <a:t>1735: John Peter Zenger acquitted of libel, furthering freedom of the press. (libel: a false, published statement that makes someone look bad)</a:t>
            </a:r>
          </a:p>
          <a:p>
            <a:r>
              <a:rPr lang="en-US" dirty="0" smtClean="0"/>
              <a:t>1741: Great Awakening, a series of religious revivals, begins to sweep the colonies.</a:t>
            </a:r>
          </a:p>
          <a:p>
            <a:r>
              <a:rPr lang="en-US" dirty="0" smtClean="0"/>
              <a:t>1741: Edwards gives his sermon </a:t>
            </a:r>
            <a:r>
              <a:rPr lang="en-US" i="1" dirty="0" smtClean="0"/>
              <a:t>Sinners in the Hands of an Angry God. </a:t>
            </a:r>
            <a:endParaRPr lang="en-US" dirty="0" smtClean="0"/>
          </a:p>
          <a:p>
            <a:pPr>
              <a:buNone/>
            </a:pPr>
            <a:endParaRPr lang="en-US" dirty="0" smtClean="0"/>
          </a:p>
          <a:p>
            <a:endParaRPr lang="en-US" dirty="0"/>
          </a:p>
        </p:txBody>
      </p:sp>
      <p:pic>
        <p:nvPicPr>
          <p:cNvPr id="4099" name="Picture 3" descr="C:\Users\Kate\AppData\Local\Microsoft\Windows\Temporary Internet Files\Content.IE5\ILHZ04G4\MC900048036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228600"/>
            <a:ext cx="1020767" cy="12597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381000"/>
            <a:ext cx="7772400" cy="808038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1700s </a:t>
            </a:r>
            <a:r>
              <a:rPr lang="en-US" dirty="0" smtClean="0"/>
              <a:t>(</a:t>
            </a:r>
            <a:r>
              <a:rPr lang="en-US" dirty="0" smtClean="0"/>
              <a:t>Events Surrounding the </a:t>
            </a:r>
            <a:r>
              <a:rPr lang="en-US" dirty="0" smtClean="0"/>
              <a:t> </a:t>
            </a:r>
            <a:r>
              <a:rPr lang="en-US" dirty="0" smtClean="0"/>
              <a:t>Revolution)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533400" y="1295400"/>
            <a:ext cx="7772400" cy="49530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1752: Ben Franklin conducts kite-and-key experiment.</a:t>
            </a:r>
          </a:p>
          <a:p>
            <a:r>
              <a:rPr lang="en-US" dirty="0" smtClean="0"/>
              <a:t>1753: African American Ben Banneker makes first clock with all American-made parts.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1755: England – Sam Johnson publishes </a:t>
            </a:r>
            <a:r>
              <a:rPr lang="en-US" i="1" dirty="0" smtClean="0">
                <a:solidFill>
                  <a:srgbClr val="FF0000"/>
                </a:solidFill>
              </a:rPr>
              <a:t>Dictionary of the English Language</a:t>
            </a:r>
          </a:p>
          <a:p>
            <a:r>
              <a:rPr lang="en-US" dirty="0" smtClean="0"/>
              <a:t>1759-63: France gives up claim to North American territory.</a:t>
            </a:r>
          </a:p>
          <a:p>
            <a:r>
              <a:rPr lang="en-US" dirty="0" smtClean="0"/>
              <a:t>1765: Stamp Act passed by British Parliament (taxes) </a:t>
            </a:r>
          </a:p>
          <a:p>
            <a:r>
              <a:rPr lang="en-US" dirty="0" smtClean="0"/>
              <a:t>1767: Townshend Act imposes new taxes on colonists. </a:t>
            </a:r>
            <a:endParaRPr lang="en-US" dirty="0"/>
          </a:p>
        </p:txBody>
      </p:sp>
      <p:pic>
        <p:nvPicPr>
          <p:cNvPr id="5123" name="Picture 3" descr="C:\Users\Kate\AppData\Local\Microsoft\Windows\Temporary Internet Files\Content.IE5\ILHZ04G4\MC900150051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43800" y="2438400"/>
            <a:ext cx="1240164" cy="1981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0"/>
            <a:ext cx="7772400" cy="1143000"/>
          </a:xfrm>
        </p:spPr>
        <p:txBody>
          <a:bodyPr/>
          <a:lstStyle/>
          <a:p>
            <a:pPr algn="ctr"/>
            <a:r>
              <a:rPr lang="en-US" dirty="0" smtClean="0"/>
              <a:t>1700s (Cont.)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914400" y="1219200"/>
            <a:ext cx="7772400" cy="5181600"/>
          </a:xfrm>
        </p:spPr>
        <p:txBody>
          <a:bodyPr>
            <a:normAutofit lnSpcReduction="10000"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1769: Scotland – James Watt invents an improved steam engine.</a:t>
            </a:r>
            <a:r>
              <a:rPr lang="en-US" dirty="0" smtClean="0"/>
              <a:t> </a:t>
            </a:r>
          </a:p>
          <a:p>
            <a:r>
              <a:rPr lang="en-US" dirty="0" smtClean="0"/>
              <a:t>1773: Boston Tea Party </a:t>
            </a:r>
          </a:p>
          <a:p>
            <a:r>
              <a:rPr lang="en-US" dirty="0" smtClean="0"/>
              <a:t>1773: African American </a:t>
            </a:r>
            <a:r>
              <a:rPr lang="en-US" dirty="0" err="1" smtClean="0"/>
              <a:t>Phillis</a:t>
            </a:r>
            <a:r>
              <a:rPr lang="en-US" dirty="0" smtClean="0"/>
              <a:t> Wheatley publishes collection of poems in England.</a:t>
            </a:r>
          </a:p>
          <a:p>
            <a:r>
              <a:rPr lang="en-US" dirty="0" smtClean="0"/>
              <a:t>1775: Revolution Begins</a:t>
            </a:r>
          </a:p>
          <a:p>
            <a:r>
              <a:rPr lang="en-US" dirty="0" smtClean="0"/>
              <a:t>1776: Congress adopts Declaration of Independence</a:t>
            </a:r>
          </a:p>
          <a:p>
            <a:r>
              <a:rPr lang="en-US" dirty="0" smtClean="0"/>
              <a:t>1783: Webster’s </a:t>
            </a:r>
            <a:r>
              <a:rPr lang="en-US" i="1" dirty="0" smtClean="0"/>
              <a:t>Spelling Book </a:t>
            </a:r>
            <a:r>
              <a:rPr lang="en-US" dirty="0" smtClean="0"/>
              <a:t>first appears. </a:t>
            </a:r>
          </a:p>
          <a:p>
            <a:r>
              <a:rPr lang="en-US" dirty="0" smtClean="0"/>
              <a:t>1783: Revolutionary War ends.</a:t>
            </a:r>
          </a:p>
          <a:p>
            <a:r>
              <a:rPr lang="en-US" dirty="0" smtClean="0"/>
              <a:t>1787: Meeting in Philadelphia to draft Constitution</a:t>
            </a:r>
          </a:p>
          <a:p>
            <a:r>
              <a:rPr lang="en-US" dirty="0" smtClean="0"/>
              <a:t>1793: Eli Whitney invents cotton gin. </a:t>
            </a:r>
          </a:p>
          <a:p>
            <a:endParaRPr lang="en-US" dirty="0"/>
          </a:p>
        </p:txBody>
      </p:sp>
      <p:pic>
        <p:nvPicPr>
          <p:cNvPr id="6147" name="Picture 3" descr="C:\Users\Kate\AppData\Local\Microsoft\Windows\Temporary Internet Files\Content.IE5\REJ7IUL2\MC900149426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15200" y="228600"/>
            <a:ext cx="1502047" cy="2286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04800"/>
            <a:ext cx="7772400" cy="579438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1800s (Before Civil War)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914400" y="990600"/>
            <a:ext cx="7772400" cy="54864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1803: Louisiana Purchase</a:t>
            </a:r>
          </a:p>
          <a:p>
            <a:r>
              <a:rPr lang="en-US" dirty="0" smtClean="0"/>
              <a:t>1804: Lewis and Clark explore the West</a:t>
            </a:r>
          </a:p>
          <a:p>
            <a:r>
              <a:rPr lang="en-US" dirty="0" smtClean="0"/>
              <a:t>1817: William Cullen Bryant publishes “</a:t>
            </a:r>
            <a:r>
              <a:rPr lang="en-US" dirty="0" err="1" smtClean="0"/>
              <a:t>Thanatopsis</a:t>
            </a:r>
            <a:r>
              <a:rPr lang="en-US" dirty="0" smtClean="0"/>
              <a:t>”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1818: England – Shelley publishes </a:t>
            </a:r>
            <a:r>
              <a:rPr lang="en-US" i="1" dirty="0" smtClean="0">
                <a:solidFill>
                  <a:srgbClr val="FF0000"/>
                </a:solidFill>
              </a:rPr>
              <a:t>Frankenstein.</a:t>
            </a:r>
            <a:endParaRPr lang="en-US" dirty="0" smtClean="0">
              <a:solidFill>
                <a:srgbClr val="FF0000"/>
              </a:solidFill>
            </a:endParaRPr>
          </a:p>
          <a:p>
            <a:r>
              <a:rPr lang="en-US" dirty="0" smtClean="0"/>
              <a:t>1820: Missouri Compromise bans slavery in parts of new territories.</a:t>
            </a:r>
          </a:p>
          <a:p>
            <a:r>
              <a:rPr lang="en-US" dirty="0" smtClean="0"/>
              <a:t>1827: Poe publishes his first collection of poems.</a:t>
            </a:r>
          </a:p>
          <a:p>
            <a:r>
              <a:rPr lang="en-US" dirty="0" smtClean="0"/>
              <a:t>1838: Cherokees march on “Trail of Tears” to OK.</a:t>
            </a:r>
          </a:p>
          <a:p>
            <a:r>
              <a:rPr lang="en-US" dirty="0" smtClean="0"/>
              <a:t>1848: CA gold rush begins. </a:t>
            </a:r>
          </a:p>
          <a:p>
            <a:r>
              <a:rPr lang="en-US" dirty="0" smtClean="0"/>
              <a:t>1848: Women’s rights convention held in NY.</a:t>
            </a:r>
          </a:p>
          <a:p>
            <a:r>
              <a:rPr lang="en-US" dirty="0" smtClean="0"/>
              <a:t>1850-1852: </a:t>
            </a:r>
            <a:r>
              <a:rPr lang="en-US" i="1" dirty="0" smtClean="0"/>
              <a:t>Scarlett Letter, Moby Dick, </a:t>
            </a:r>
            <a:r>
              <a:rPr lang="en-US" dirty="0" smtClean="0"/>
              <a:t>and </a:t>
            </a:r>
            <a:r>
              <a:rPr lang="en-US" i="1" dirty="0" smtClean="0"/>
              <a:t>Uncle Tom’s Cabin </a:t>
            </a:r>
            <a:r>
              <a:rPr lang="en-US" dirty="0" smtClean="0"/>
              <a:t>published. </a:t>
            </a:r>
          </a:p>
        </p:txBody>
      </p:sp>
      <p:pic>
        <p:nvPicPr>
          <p:cNvPr id="7170" name="Picture 2" descr="C:\Users\Kate\AppData\Local\Microsoft\Windows\Temporary Internet Files\Content.IE5\REJ7IUL2\MC900351744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152400"/>
            <a:ext cx="1531946" cy="1219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304800"/>
            <a:ext cx="7772400" cy="808038"/>
          </a:xfrm>
        </p:spPr>
        <p:txBody>
          <a:bodyPr/>
          <a:lstStyle/>
          <a:p>
            <a:pPr algn="ctr"/>
            <a:r>
              <a:rPr lang="en-US" dirty="0" smtClean="0"/>
              <a:t>1800s (Civil War – end)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914400" y="1371600"/>
            <a:ext cx="7772400" cy="48768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1855: Whitman publishes </a:t>
            </a:r>
            <a:r>
              <a:rPr lang="en-US" i="1" dirty="0" smtClean="0"/>
              <a:t>Leaves of Grass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1859: England – Darwin publishes </a:t>
            </a:r>
            <a:r>
              <a:rPr lang="en-US" i="1" dirty="0" smtClean="0">
                <a:solidFill>
                  <a:srgbClr val="FF0000"/>
                </a:solidFill>
              </a:rPr>
              <a:t>The Origin of Species</a:t>
            </a:r>
            <a:endParaRPr lang="en-US" dirty="0" smtClean="0">
              <a:solidFill>
                <a:srgbClr val="FF0000"/>
              </a:solidFill>
            </a:endParaRPr>
          </a:p>
          <a:p>
            <a:r>
              <a:rPr lang="en-US" dirty="0" smtClean="0"/>
              <a:t>1860: SC secedes from the Union.</a:t>
            </a:r>
          </a:p>
          <a:p>
            <a:r>
              <a:rPr lang="en-US" dirty="0" smtClean="0"/>
              <a:t>1863: Emancipation Proclamation issued.</a:t>
            </a:r>
          </a:p>
          <a:p>
            <a:r>
              <a:rPr lang="en-US" dirty="0" smtClean="0"/>
              <a:t>1865: Robert E. Lee surrenders to Ulysses S. Grant.</a:t>
            </a:r>
          </a:p>
          <a:p>
            <a:r>
              <a:rPr lang="en-US" dirty="0" smtClean="0"/>
              <a:t>1876: Twain publishes </a:t>
            </a:r>
            <a:r>
              <a:rPr lang="en-US" i="1" dirty="0" smtClean="0"/>
              <a:t>Tom Sawyer</a:t>
            </a:r>
          </a:p>
          <a:p>
            <a:r>
              <a:rPr lang="en-US" dirty="0" smtClean="0"/>
              <a:t>1876: Baseball’s National League founded.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1885: France – Louis Pasteur administers first rabies vaccine. </a:t>
            </a:r>
          </a:p>
          <a:p>
            <a:r>
              <a:rPr lang="en-US" dirty="0" smtClean="0"/>
              <a:t>1890: Last major battle between US troops and Native Americans. </a:t>
            </a:r>
            <a:endParaRPr lang="en-US" dirty="0"/>
          </a:p>
        </p:txBody>
      </p:sp>
      <p:pic>
        <p:nvPicPr>
          <p:cNvPr id="8195" name="Picture 3" descr="C:\Users\Kate\AppData\Local\Microsoft\Windows\Temporary Internet Files\Content.IE5\REJ7IUL2\MC900149430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39000" y="2133600"/>
            <a:ext cx="1691248" cy="11822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ty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Equity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150</TotalTime>
  <Words>858</Words>
  <Application>Microsoft Office PowerPoint</Application>
  <PresentationFormat>On-screen Show (4:3)</PresentationFormat>
  <Paragraphs>93</Paragraphs>
  <Slides>12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Equity</vt:lpstr>
      <vt:lpstr>Major Historical Events That Influenced American Literature</vt:lpstr>
      <vt:lpstr>1400s and 1500s</vt:lpstr>
      <vt:lpstr>1600s </vt:lpstr>
      <vt:lpstr>1600s (Cont.)</vt:lpstr>
      <vt:lpstr>1700s (Before Revolution) </vt:lpstr>
      <vt:lpstr>1700s (Events Surrounding the  Revolution)</vt:lpstr>
      <vt:lpstr>1700s (Cont.)</vt:lpstr>
      <vt:lpstr>1800s (Before Civil War)</vt:lpstr>
      <vt:lpstr>1800s (Civil War – end) </vt:lpstr>
      <vt:lpstr>1900-1930</vt:lpstr>
      <vt:lpstr>1930-1945</vt:lpstr>
      <vt:lpstr>1945-Now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Major Historical Events That Influenced American Literature</dc:title>
  <dc:creator>Katie Janeen Sakura  McShurley</dc:creator>
  <cp:lastModifiedBy>Katie Janeen Sakura  McShurley</cp:lastModifiedBy>
  <cp:revision>32</cp:revision>
  <dcterms:created xsi:type="dcterms:W3CDTF">2010-06-16T16:27:33Z</dcterms:created>
  <dcterms:modified xsi:type="dcterms:W3CDTF">2010-07-19T16:03:57Z</dcterms:modified>
</cp:coreProperties>
</file>